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73" r:id="rId2"/>
    <p:sldId id="659" r:id="rId3"/>
    <p:sldId id="1032" r:id="rId4"/>
    <p:sldId id="630" r:id="rId5"/>
    <p:sldId id="1033" r:id="rId6"/>
    <p:sldId id="1034" r:id="rId7"/>
    <p:sldId id="1035" r:id="rId8"/>
    <p:sldId id="1037" r:id="rId9"/>
    <p:sldId id="1038" r:id="rId10"/>
    <p:sldId id="1030" r:id="rId11"/>
    <p:sldId id="676" r:id="rId12"/>
    <p:sldId id="677" r:id="rId13"/>
    <p:sldId id="1036" r:id="rId14"/>
    <p:sldId id="678" r:id="rId15"/>
    <p:sldId id="1039" r:id="rId16"/>
    <p:sldId id="1040" r:id="rId17"/>
    <p:sldId id="1041" r:id="rId18"/>
    <p:sldId id="1042" r:id="rId19"/>
    <p:sldId id="1027" r:id="rId20"/>
    <p:sldId id="729" r:id="rId21"/>
    <p:sldId id="1028" r:id="rId22"/>
    <p:sldId id="1043" r:id="rId23"/>
    <p:sldId id="1044" r:id="rId24"/>
    <p:sldId id="1045" r:id="rId25"/>
    <p:sldId id="1046" r:id="rId26"/>
    <p:sldId id="1047" r:id="rId27"/>
    <p:sldId id="697" r:id="rId28"/>
    <p:sldId id="1031" r:id="rId29"/>
    <p:sldId id="699" r:id="rId30"/>
    <p:sldId id="738" r:id="rId31"/>
    <p:sldId id="739" r:id="rId32"/>
    <p:sldId id="740" r:id="rId33"/>
    <p:sldId id="705" r:id="rId34"/>
    <p:sldId id="706" r:id="rId35"/>
    <p:sldId id="707" r:id="rId36"/>
    <p:sldId id="690" r:id="rId37"/>
    <p:sldId id="774" r:id="rId38"/>
  </p:sldIdLst>
  <p:sldSz cx="12192000" cy="6858000"/>
  <p:notesSz cx="6858000" cy="9144000"/>
  <p:embeddedFontLst>
    <p:embeddedFont>
      <p:font typeface="Gmarket Sans TTF Medium" panose="02000000000000000000" pitchFamily="2" charset="-127"/>
      <p:regular r:id="rId41"/>
    </p:embeddedFont>
    <p:embeddedFont>
      <p:font typeface="G마켓 산스 TTF Bold" panose="02000000000000000000" pitchFamily="2" charset="-127"/>
      <p:bold r:id="rId42"/>
    </p:embeddedFont>
    <p:embeddedFont>
      <p:font typeface="G마켓 산스 TTF Medium" panose="02000000000000000000" pitchFamily="2" charset="-127"/>
      <p:regular r:id="rId43"/>
    </p:embeddedFont>
    <p:embeddedFont>
      <p:font typeface="메이플스토리" panose="02000300000000000000" pitchFamily="2" charset="-127"/>
      <p:regular r:id="rId44"/>
      <p:bold r:id="rId45"/>
      <p:italic r:id="rId46"/>
      <p:boldItalic r:id="rId47"/>
    </p:embeddedFont>
    <p:embeddedFont>
      <p:font typeface="G마켓 산스 TTF Light" panose="02000000000000000000" pitchFamily="2" charset="-127"/>
      <p:regular r:id="rId48"/>
    </p:embeddedFont>
    <p:embeddedFont>
      <p:font typeface="궁서체" panose="02030609000101010101" pitchFamily="17" charset="-127"/>
      <p:regular r:id="rId49"/>
    </p:embeddedFont>
    <p:embeddedFont>
      <p:font typeface="휴먼엑스포" panose="02030504000101010101" pitchFamily="18" charset="-127"/>
      <p:regular r:id="rId50"/>
      <p:bold r:id="rId51"/>
      <p:italic r:id="rId52"/>
      <p:boldItalic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 autoAdjust="0"/>
    <p:restoredTop sz="83946" autoAdjust="0"/>
  </p:normalViewPr>
  <p:slideViewPr>
    <p:cSldViewPr snapToGrid="0">
      <p:cViewPr varScale="1">
        <p:scale>
          <a:sx n="80" d="100"/>
          <a:sy n="80" d="100"/>
        </p:scale>
        <p:origin x="102" y="3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F7B25-5983-20E9-B8E9-8026381CC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9B61DB-2909-0400-83B1-20147AC8E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E63F4F-DAA1-3D1E-53B0-56C65BDB9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AC824-DC57-77CE-1690-414ABE0B9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38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26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500"/>
              </a:lnSpc>
            </a:pPr>
            <a:r>
              <a:rPr lang="en" altLang="ko-KR" b="0" dirty="0">
                <a:solidFill>
                  <a:srgbClr val="C586C0"/>
                </a:solidFill>
                <a:effectLst/>
                <a:latin typeface="G마켓 산스 TTF Medium" panose="02000000000000000000" pitchFamily="2" charset="-127"/>
              </a:rPr>
              <a:t>import</a:t>
            </a: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 </a:t>
            </a:r>
            <a:r>
              <a:rPr lang="en" altLang="ko-KR" b="0" dirty="0">
                <a:solidFill>
                  <a:srgbClr val="4EC9B0"/>
                </a:solidFill>
                <a:effectLst/>
                <a:latin typeface="G마켓 산스 TTF Medium" panose="02000000000000000000" pitchFamily="2" charset="-127"/>
              </a:rPr>
              <a:t>random</a:t>
            </a:r>
            <a:endParaRPr lang="en" altLang="ko-KR" b="0" dirty="0">
              <a:solidFill>
                <a:srgbClr val="FFFFFF"/>
              </a:solidFill>
              <a:effectLst/>
              <a:latin typeface="G마켓 산스 TTF Medium" panose="02000000000000000000" pitchFamily="2" charset="-127"/>
            </a:endParaRPr>
          </a:p>
          <a:p>
            <a:pPr>
              <a:lnSpc>
                <a:spcPts val="1500"/>
              </a:lnSpc>
            </a:pP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/>
            </a:r>
            <a:b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</a:br>
            <a:r>
              <a:rPr lang="en" altLang="ko-KR" b="0" dirty="0">
                <a:solidFill>
                  <a:srgbClr val="7CA668"/>
                </a:solidFill>
                <a:effectLst/>
                <a:latin typeface="G마켓 산스 TTF Medium" panose="02000000000000000000" pitchFamily="2" charset="-127"/>
              </a:rPr>
              <a:t># 1~45 </a:t>
            </a:r>
            <a:r>
              <a:rPr lang="ko-KR" altLang="en-US" b="0" dirty="0">
                <a:solidFill>
                  <a:srgbClr val="7CA668"/>
                </a:solidFill>
                <a:effectLst/>
                <a:latin typeface="G마켓 산스 TTF Medium" panose="02000000000000000000" pitchFamily="2" charset="-127"/>
              </a:rPr>
              <a:t>사이에서 중복 없이 </a:t>
            </a:r>
            <a:r>
              <a:rPr lang="en-US" altLang="ko-KR" b="0" dirty="0">
                <a:solidFill>
                  <a:srgbClr val="7CA668"/>
                </a:solidFill>
                <a:effectLst/>
                <a:latin typeface="G마켓 산스 TTF Medium" panose="02000000000000000000" pitchFamily="2" charset="-127"/>
              </a:rPr>
              <a:t>6</a:t>
            </a:r>
            <a:r>
              <a:rPr lang="ko-KR" altLang="en-US" b="0" dirty="0">
                <a:solidFill>
                  <a:srgbClr val="7CA668"/>
                </a:solidFill>
                <a:effectLst/>
                <a:latin typeface="G마켓 산스 TTF Medium" panose="02000000000000000000" pitchFamily="2" charset="-127"/>
              </a:rPr>
              <a:t>개의 숫자 뽑기</a:t>
            </a:r>
            <a:endParaRPr lang="ko-KR" altLang="en-US" b="0" dirty="0">
              <a:solidFill>
                <a:srgbClr val="FFFFFF"/>
              </a:solidFill>
              <a:effectLst/>
              <a:latin typeface="G마켓 산스 TTF Medium" panose="02000000000000000000" pitchFamily="2" charset="-127"/>
            </a:endParaRPr>
          </a:p>
          <a:p>
            <a:pPr>
              <a:lnSpc>
                <a:spcPts val="1500"/>
              </a:lnSpc>
            </a:pPr>
            <a:r>
              <a:rPr lang="en" altLang="ko-KR" b="0" dirty="0" err="1">
                <a:solidFill>
                  <a:srgbClr val="9CDCFE"/>
                </a:solidFill>
                <a:effectLst/>
                <a:latin typeface="G마켓 산스 TTF Medium" panose="02000000000000000000" pitchFamily="2" charset="-127"/>
              </a:rPr>
              <a:t>lotto_numbers</a:t>
            </a: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 </a:t>
            </a:r>
            <a:r>
              <a:rPr lang="en" altLang="ko-KR" b="0" dirty="0">
                <a:solidFill>
                  <a:srgbClr val="D4D4D4"/>
                </a:solidFill>
                <a:effectLst/>
                <a:latin typeface="G마켓 산스 TTF Medium" panose="02000000000000000000" pitchFamily="2" charset="-127"/>
              </a:rPr>
              <a:t>=</a:t>
            </a: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 </a:t>
            </a:r>
            <a:r>
              <a:rPr lang="en" altLang="ko-KR" b="0" dirty="0" err="1">
                <a:solidFill>
                  <a:srgbClr val="4EC9B0"/>
                </a:solidFill>
                <a:effectLst/>
                <a:latin typeface="G마켓 산스 TTF Medium" panose="02000000000000000000" pitchFamily="2" charset="-127"/>
              </a:rPr>
              <a:t>random</a:t>
            </a:r>
            <a:r>
              <a:rPr lang="en" altLang="ko-KR" b="0" dirty="0" err="1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.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G마켓 산스 TTF Medium" panose="02000000000000000000" pitchFamily="2" charset="-127"/>
              </a:rPr>
              <a:t>sample</a:t>
            </a: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(</a:t>
            </a:r>
            <a:r>
              <a:rPr lang="en" altLang="ko-KR" b="0" dirty="0">
                <a:solidFill>
                  <a:srgbClr val="4EC9B0"/>
                </a:solidFill>
                <a:effectLst/>
                <a:latin typeface="G마켓 산스 TTF Medium" panose="02000000000000000000" pitchFamily="2" charset="-127"/>
              </a:rPr>
              <a:t>range</a:t>
            </a: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(</a:t>
            </a:r>
            <a:r>
              <a:rPr lang="en" altLang="ko-KR" b="0" dirty="0">
                <a:solidFill>
                  <a:srgbClr val="B5CEA8"/>
                </a:solidFill>
                <a:effectLst/>
                <a:latin typeface="G마켓 산스 TTF Medium" panose="02000000000000000000" pitchFamily="2" charset="-127"/>
              </a:rPr>
              <a:t>1</a:t>
            </a: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,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G마켓 산스 TTF Medium" panose="02000000000000000000" pitchFamily="2" charset="-127"/>
              </a:rPr>
              <a:t>46</a:t>
            </a: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), </a:t>
            </a:r>
            <a:r>
              <a:rPr lang="en" altLang="ko-KR" b="0" dirty="0">
                <a:solidFill>
                  <a:srgbClr val="B5CEA8"/>
                </a:solidFill>
                <a:effectLst/>
                <a:latin typeface="G마켓 산스 TTF Medium" panose="02000000000000000000" pitchFamily="2" charset="-127"/>
              </a:rPr>
              <a:t>6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G마켓 산스 TTF Medium" panose="02000000000000000000" pitchFamily="2" charset="-127"/>
              </a:rPr>
              <a:t>). </a:t>
            </a:r>
            <a:r>
              <a:rPr lang="ko-KR" altLang="en-US" b="0" dirty="0">
                <a:solidFill>
                  <a:srgbClr val="B5CEA8"/>
                </a:solidFill>
                <a:effectLst/>
                <a:latin typeface="G마켓 산스 TTF Medium" panose="02000000000000000000" pitchFamily="2" charset="-127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G마켓 산스 TTF Medium" panose="02000000000000000000" pitchFamily="2" charset="-127"/>
              </a:rPr>
              <a:t> </a:t>
            </a:r>
            <a:r>
              <a:rPr lang="en" altLang="ko-KR" dirty="0" err="1"/>
              <a:t>random.sample</a:t>
            </a:r>
            <a:r>
              <a:rPr lang="ko-KR" altLang="en-US" dirty="0"/>
              <a:t>은 중복을 자동으로 방지</a:t>
            </a:r>
            <a:endParaRPr lang="en" altLang="ko-KR" b="0" dirty="0">
              <a:solidFill>
                <a:srgbClr val="FFFFFF"/>
              </a:solidFill>
              <a:effectLst/>
              <a:latin typeface="G마켓 산스 TTF Medium" panose="02000000000000000000" pitchFamily="2" charset="-127"/>
            </a:endParaRPr>
          </a:p>
          <a:p>
            <a:pPr>
              <a:lnSpc>
                <a:spcPts val="1500"/>
              </a:lnSpc>
            </a:pP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/>
            </a:r>
            <a:b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</a:br>
            <a:r>
              <a:rPr lang="en" altLang="ko-KR" b="0" dirty="0">
                <a:solidFill>
                  <a:srgbClr val="7CA668"/>
                </a:solidFill>
                <a:effectLst/>
                <a:latin typeface="G마켓 산스 TTF Medium" panose="02000000000000000000" pitchFamily="2" charset="-127"/>
              </a:rPr>
              <a:t># </a:t>
            </a:r>
            <a:r>
              <a:rPr lang="ko-KR" altLang="en-US" b="0" dirty="0">
                <a:solidFill>
                  <a:srgbClr val="7CA668"/>
                </a:solidFill>
                <a:effectLst/>
                <a:latin typeface="G마켓 산스 TTF Medium" panose="02000000000000000000" pitchFamily="2" charset="-127"/>
              </a:rPr>
              <a:t>오름차순 정렬</a:t>
            </a:r>
            <a:endParaRPr lang="ko-KR" altLang="en-US" b="0" dirty="0">
              <a:solidFill>
                <a:srgbClr val="FFFFFF"/>
              </a:solidFill>
              <a:effectLst/>
              <a:latin typeface="G마켓 산스 TTF Medium" panose="02000000000000000000" pitchFamily="2" charset="-127"/>
            </a:endParaRPr>
          </a:p>
          <a:p>
            <a:pPr>
              <a:lnSpc>
                <a:spcPts val="1500"/>
              </a:lnSpc>
            </a:pPr>
            <a:r>
              <a:rPr lang="en" altLang="ko-KR" b="0" dirty="0" err="1">
                <a:solidFill>
                  <a:srgbClr val="9CDCFE"/>
                </a:solidFill>
                <a:effectLst/>
                <a:latin typeface="G마켓 산스 TTF Medium" panose="02000000000000000000" pitchFamily="2" charset="-127"/>
              </a:rPr>
              <a:t>lotto_numbers</a:t>
            </a:r>
            <a:r>
              <a:rPr lang="en" altLang="ko-KR" b="0" dirty="0" err="1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.</a:t>
            </a:r>
            <a:r>
              <a:rPr lang="en" altLang="ko-KR" b="0" dirty="0" err="1">
                <a:solidFill>
                  <a:srgbClr val="DCDCAA"/>
                </a:solidFill>
                <a:effectLst/>
                <a:latin typeface="G마켓 산스 TTF Medium" panose="02000000000000000000" pitchFamily="2" charset="-127"/>
              </a:rPr>
              <a:t>sort</a:t>
            </a: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()</a:t>
            </a:r>
          </a:p>
          <a:p>
            <a:pPr>
              <a:lnSpc>
                <a:spcPts val="1500"/>
              </a:lnSpc>
            </a:pP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/>
            </a:r>
            <a:b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</a:br>
            <a:r>
              <a:rPr lang="en" altLang="ko-KR" b="0" dirty="0">
                <a:solidFill>
                  <a:srgbClr val="DCDCAA"/>
                </a:solidFill>
                <a:effectLst/>
                <a:latin typeface="G마켓 산스 TTF Medium" panose="02000000000000000000" pitchFamily="2" charset="-127"/>
              </a:rPr>
              <a:t>print</a:t>
            </a: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(</a:t>
            </a:r>
            <a:r>
              <a:rPr lang="en" altLang="ko-KR" b="0" dirty="0">
                <a:solidFill>
                  <a:srgbClr val="CE9178"/>
                </a:solidFill>
                <a:effectLst/>
                <a:latin typeface="G마켓 산스 TTF Medium" panose="02000000000000000000" pitchFamily="2" charset="-127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G마켓 산스 TTF Medium" panose="02000000000000000000" pitchFamily="2" charset="-127"/>
              </a:rPr>
              <a:t>로또 번호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G마켓 산스 TTF Medium" panose="02000000000000000000" pitchFamily="2" charset="-127"/>
              </a:rPr>
              <a:t>:"</a:t>
            </a:r>
            <a:r>
              <a:rPr lang="en-US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, </a:t>
            </a:r>
            <a:r>
              <a:rPr lang="en" altLang="ko-KR" b="0" dirty="0" err="1">
                <a:solidFill>
                  <a:srgbClr val="9CDCFE"/>
                </a:solidFill>
                <a:effectLst/>
                <a:latin typeface="G마켓 산스 TTF Medium" panose="02000000000000000000" pitchFamily="2" charset="-127"/>
              </a:rPr>
              <a:t>lotto_numbers</a:t>
            </a:r>
            <a:r>
              <a:rPr lang="en" altLang="ko-KR" b="0" dirty="0">
                <a:solidFill>
                  <a:srgbClr val="FFFFFF"/>
                </a:solidFill>
                <a:effectLst/>
                <a:latin typeface="G마켓 산스 TTF Medium" panose="02000000000000000000" pitchFamily="2" charset="-127"/>
              </a:rPr>
              <a:t>)</a:t>
            </a:r>
          </a:p>
          <a:p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956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2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183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0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1FE8-5C71-4949-A527-482171A9BD95}" type="datetime1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D4B065B2-CA78-314A-B481-A2B62B0CD976}" type="datetime1">
              <a:rPr lang="ko-KR" altLang="en-US" smtClean="0"/>
              <a:t>2025-01-06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34514442-9B40-4C41-A2C2-29A596F46C94}" type="datetime1">
              <a:rPr lang="ko-KR" altLang="en-US" smtClean="0"/>
              <a:t>2025-01-06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D40A-CA23-904F-95AE-66E59872FE1D}" type="datetime1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89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2A7F6483-746F-B740-8EDD-EDEDDF852CFB}" type="datetime1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ko/3.13/library/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>
            <a:extLst>
              <a:ext uri="{FF2B5EF4-FFF2-40B4-BE49-F238E27FC236}">
                <a16:creationId xmlns:a16="http://schemas.microsoft.com/office/drawing/2014/main" id="{4D49513F-B8EE-65E0-31DF-911369D83B1F}"/>
              </a:ext>
            </a:extLst>
          </p:cNvPr>
          <p:cNvSpPr txBox="1">
            <a:spLocks/>
          </p:cNvSpPr>
          <p:nvPr/>
        </p:nvSpPr>
        <p:spPr>
          <a:xfrm>
            <a:off x="6096000" y="3682663"/>
            <a:ext cx="3752143" cy="530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 개발자 입문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96" y="3664694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89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  </a:t>
            </a:r>
            <a:r>
              <a:rPr lang="en-US" altLang="ko-KR" dirty="0"/>
              <a:t>calendar </a:t>
            </a:r>
            <a:r>
              <a:rPr lang="ko-KR" altLang="en-US" dirty="0"/>
              <a:t>모듈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94282" y="1157807"/>
            <a:ext cx="98335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    -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calendar.prcal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(2024)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: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2024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년의 달력을 표시</a:t>
            </a:r>
            <a:endParaRPr lang="en-US" altLang="ko-KR" sz="2400" dirty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ysClr val="windowText" lastClr="000000"/>
                </a:solidFill>
              </a:rPr>
              <a:t>    -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calendar.prmonth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(2024, 6) 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: 2021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년 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6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월의 달력을 표시</a:t>
            </a:r>
            <a:endParaRPr lang="en-US" altLang="ko-KR" sz="2400" dirty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ysClr val="windowText" lastClr="000000"/>
                </a:solidFill>
              </a:rPr>
              <a:t>    -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calendar.weekday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(2024, 8,  12)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: 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날짜에 해당하는 요일 정보</a:t>
            </a:r>
            <a:endParaRPr lang="en-US" altLang="ko-KR" sz="2400" dirty="0">
              <a:solidFill>
                <a:sysClr val="windowText" lastClr="0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69" y="2998193"/>
            <a:ext cx="6015042" cy="35675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941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4497"/>
            <a:ext cx="10515600" cy="113732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  </a:t>
            </a:r>
            <a:r>
              <a:rPr lang="ko-KR" altLang="en-US" dirty="0"/>
              <a:t>날짜로 요일 알아내기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69" y="1374274"/>
            <a:ext cx="7078533" cy="52112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0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01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  </a:t>
            </a:r>
            <a:r>
              <a:rPr lang="ko-KR" altLang="en-US" dirty="0"/>
              <a:t>날짜로 요일 알아내기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3904" y="1196752"/>
            <a:ext cx="7307791" cy="64807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</a:rPr>
              <a:t>◎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dirty="0"/>
              <a:t>날짜로 요일 알아내기 </a:t>
            </a:r>
            <a:r>
              <a:rPr lang="en-US" altLang="ko-KR" sz="2400" dirty="0"/>
              <a:t>– </a:t>
            </a:r>
            <a:r>
              <a:rPr lang="ko-KR" altLang="en-US" sz="2400" dirty="0"/>
              <a:t>함수로 정의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002" y="2146153"/>
            <a:ext cx="8971598" cy="22096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726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2C181-D8E0-6013-C299-D17F1BE88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time</a:t>
            </a:r>
            <a:endParaRPr kumimoji="1" lang="ko-KR" altLang="en-US" dirty="0"/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2A0ABF6-A362-0600-4756-AEA189A90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43" y="1455583"/>
            <a:ext cx="5189713" cy="418173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2EAE33-1FB1-CE0B-3D2A-442472D3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02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  </a:t>
            </a:r>
            <a:r>
              <a:rPr lang="en-US" altLang="ko-KR" dirty="0"/>
              <a:t>time </a:t>
            </a:r>
            <a:r>
              <a:rPr lang="ko-KR" altLang="en-US" dirty="0"/>
              <a:t>모듈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6466" y="1167232"/>
            <a:ext cx="9916531" cy="151216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ysClr val="windowText" lastClr="000000"/>
                </a:solidFill>
              </a:rPr>
              <a:t>    -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time.time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()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  </a:t>
            </a:r>
            <a:r>
              <a:rPr lang="ko-KR" altLang="en-US" sz="2400" dirty="0">
                <a:solidFill>
                  <a:srgbClr val="C00000"/>
                </a:solidFill>
              </a:rPr>
              <a:t>현재 시간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을 실수 형태로 돌려주는 함수</a:t>
            </a:r>
            <a:endParaRPr lang="en-US" altLang="ko-KR" sz="2400" dirty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ysClr val="windowText" lastClr="000000"/>
                </a:solidFill>
              </a:rPr>
              <a:t>    -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time.localtime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() </a:t>
            </a:r>
            <a:r>
              <a:rPr lang="ko-KR" altLang="en-US" sz="2400" dirty="0">
                <a:solidFill>
                  <a:srgbClr val="C00000"/>
                </a:solidFill>
              </a:rPr>
              <a:t>연도</a:t>
            </a:r>
            <a:r>
              <a:rPr lang="en-US" altLang="ko-KR" sz="2400" dirty="0">
                <a:solidFill>
                  <a:srgbClr val="C00000"/>
                </a:solidFill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</a:rPr>
              <a:t>월</a:t>
            </a:r>
            <a:r>
              <a:rPr lang="en-US" altLang="ko-KR" sz="2400" dirty="0">
                <a:solidFill>
                  <a:srgbClr val="C00000"/>
                </a:solidFill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</a:rPr>
              <a:t>일</a:t>
            </a:r>
            <a:r>
              <a:rPr lang="en-US" altLang="ko-KR" sz="2400" dirty="0">
                <a:solidFill>
                  <a:srgbClr val="C00000"/>
                </a:solidFill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</a:rPr>
              <a:t>시</a:t>
            </a:r>
            <a:r>
              <a:rPr lang="en-US" altLang="ko-KR" sz="2400" dirty="0">
                <a:solidFill>
                  <a:srgbClr val="C00000"/>
                </a:solidFill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</a:rPr>
              <a:t>분</a:t>
            </a:r>
            <a:r>
              <a:rPr lang="en-US" altLang="ko-KR" sz="2400" dirty="0">
                <a:solidFill>
                  <a:srgbClr val="C00000"/>
                </a:solidFill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</a:rPr>
              <a:t>초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.. 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형태</a:t>
            </a:r>
            <a:endParaRPr lang="en-US" altLang="ko-KR" sz="2400" dirty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ysClr val="windowText" lastClr="000000"/>
                </a:solidFill>
              </a:rPr>
              <a:t>    -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time.sleep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(2)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  일정한 </a:t>
            </a:r>
            <a:r>
              <a:rPr lang="ko-KR" altLang="en-US" sz="2400" dirty="0">
                <a:solidFill>
                  <a:srgbClr val="C00000"/>
                </a:solidFill>
              </a:rPr>
              <a:t>시간 간격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을 두고 루프를 실행할 수 있다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86" y="2897513"/>
            <a:ext cx="6126572" cy="32634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692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7414F-3584-B669-1BBB-CB020766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math</a:t>
            </a:r>
            <a:endParaRPr kumimoji="1" lang="ko-KR" altLang="en-US" dirty="0"/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ACEBB38-A5A0-A964-6D47-0AF1EC7EA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37" y="1325563"/>
            <a:ext cx="4609657" cy="478096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0323E-6958-84BF-D7C2-3AB55290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76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D727C-8F30-71D8-5A60-B2A324BC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random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CA3024-97E9-D712-694F-6E52C572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8" name="내용 개체 틀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5B93C5C-8394-70D6-BCB9-AD77B74A9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428" y="1325563"/>
            <a:ext cx="4787143" cy="4851400"/>
          </a:xfrm>
        </p:spPr>
      </p:pic>
    </p:spTree>
    <p:extLst>
      <p:ext uri="{BB962C8B-B14F-4D97-AF65-F5344CB8AC3E}">
        <p14:creationId xmlns:p14="http://schemas.microsoft.com/office/powerpoint/2010/main" val="287785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FAB0-1F79-0657-9250-0880FD7B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accent2"/>
                </a:solidFill>
              </a:rPr>
              <a:t>실습</a:t>
            </a:r>
            <a:r>
              <a:rPr kumimoji="1" lang="en-US" altLang="ko-KR" dirty="0">
                <a:solidFill>
                  <a:schemeClr val="accent2"/>
                </a:solidFill>
              </a:rPr>
              <a:t>.</a:t>
            </a:r>
            <a:r>
              <a:rPr kumimoji="1" lang="ko-KR" altLang="en-US" dirty="0">
                <a:solidFill>
                  <a:schemeClr val="accent2"/>
                </a:solidFill>
              </a:rPr>
              <a:t> 로또 번호 뽑기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0D9A5-F273-3489-1FBC-BDE7C3844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1~45</a:t>
            </a:r>
            <a:r>
              <a:rPr lang="ko-KR" altLang="en-US" dirty="0"/>
              <a:t>까지의 수 중에서 랜덤으로 </a:t>
            </a:r>
            <a:r>
              <a:rPr lang="en-US" altLang="ko-KR" dirty="0"/>
              <a:t>6</a:t>
            </a:r>
            <a:r>
              <a:rPr lang="ko-KR" altLang="en-US" dirty="0"/>
              <a:t>개의 숫자를 뽑는다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6</a:t>
            </a:r>
            <a:r>
              <a:rPr lang="ko-KR" altLang="en-US" dirty="0"/>
              <a:t>개의 숫자 중 중복되는 숫자가 없도록 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오름 차순으로 정렬 한다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CBCB5-B903-FE70-741B-C1C44C02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2884C-2282-AA17-F129-DE6CB3E14E86}"/>
              </a:ext>
            </a:extLst>
          </p:cNvPr>
          <p:cNvSpPr txBox="1"/>
          <p:nvPr/>
        </p:nvSpPr>
        <p:spPr>
          <a:xfrm>
            <a:off x="1360786" y="3350354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실행 결과 ☞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3D193F-952B-AA89-39F4-FA0A3E2A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86" y="3947659"/>
            <a:ext cx="3439005" cy="3905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0622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96B6B-475B-5AA2-CDB1-7653E95C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정답</a:t>
            </a:r>
          </a:p>
        </p:txBody>
      </p:sp>
      <p:pic>
        <p:nvPicPr>
          <p:cNvPr id="6" name="내용 개체 틀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44F7E92-82B0-98F7-6AE7-4E0F3B36E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02" y="1644650"/>
            <a:ext cx="8610600" cy="35687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93BE06-05E2-4BA2-DB79-0930B2AF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649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8135"/>
            <a:ext cx="6825208" cy="1126107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err="1"/>
              <a:t>up_and_down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9607" y="891356"/>
            <a:ext cx="1016333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3200" b="1" dirty="0"/>
              <a:t> </a:t>
            </a:r>
            <a:r>
              <a:rPr lang="en-US" altLang="ko-KR" sz="3200" b="1" dirty="0" err="1"/>
              <a:t>up_and_down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게임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숫자를 추측해서 맞히는 게임</a:t>
            </a:r>
            <a:r>
              <a:rPr lang="en-US" altLang="ko-KR" sz="32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    - </a:t>
            </a:r>
            <a:r>
              <a:rPr lang="ko-KR" altLang="en-US" sz="2400" dirty="0"/>
              <a:t>게임이 시작되면 컴퓨터가 </a:t>
            </a:r>
            <a:r>
              <a:rPr lang="ko-KR" altLang="en-US" sz="2400" dirty="0" err="1"/>
              <a:t>랜덤수</a:t>
            </a:r>
            <a:r>
              <a:rPr lang="en-US" altLang="ko-KR" sz="2400" dirty="0"/>
              <a:t>(</a:t>
            </a:r>
            <a:r>
              <a:rPr lang="ko-KR" altLang="en-US" sz="2400" dirty="0"/>
              <a:t>정답</a:t>
            </a:r>
            <a:r>
              <a:rPr lang="en-US" altLang="ko-KR" sz="2400" dirty="0"/>
              <a:t>)</a:t>
            </a:r>
            <a:r>
              <a:rPr lang="ko-KR" altLang="en-US" sz="2400" dirty="0"/>
              <a:t>를 생성한다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-  </a:t>
            </a:r>
            <a:r>
              <a:rPr lang="ko-KR" altLang="en-US" sz="2400" dirty="0"/>
              <a:t>숫자 입력 범위는 </a:t>
            </a:r>
            <a:r>
              <a:rPr lang="en-US" altLang="ko-KR" sz="2400" dirty="0"/>
              <a:t>1~100</a:t>
            </a:r>
            <a:r>
              <a:rPr lang="ko-KR" altLang="en-US" sz="2400" dirty="0"/>
              <a:t>이고</a:t>
            </a:r>
            <a:r>
              <a:rPr lang="en-US" altLang="ko-KR" sz="2400" dirty="0"/>
              <a:t>, </a:t>
            </a:r>
            <a:r>
              <a:rPr lang="ko-KR" altLang="en-US" sz="2400" dirty="0"/>
              <a:t>범위를 알려줌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- </a:t>
            </a:r>
            <a:r>
              <a:rPr lang="ko-KR" altLang="en-US" sz="2400" dirty="0"/>
              <a:t>사용자의 </a:t>
            </a:r>
            <a:r>
              <a:rPr lang="ko-KR" altLang="en-US" sz="2400" dirty="0" err="1"/>
              <a:t>추측값이</a:t>
            </a:r>
            <a:r>
              <a:rPr lang="ko-KR" altLang="en-US" sz="2400" dirty="0"/>
              <a:t> 정답과 같으면 </a:t>
            </a:r>
            <a:r>
              <a:rPr lang="en-US" altLang="ko-KR" sz="2400" dirty="0"/>
              <a:t>‘</a:t>
            </a:r>
            <a:r>
              <a:rPr lang="ko-KR" altLang="en-US" sz="2400" dirty="0" err="1"/>
              <a:t>정답이에요</a:t>
            </a:r>
            <a:r>
              <a:rPr lang="en-US" altLang="ko-KR" sz="2400" dirty="0"/>
              <a:t>!’, 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  </a:t>
            </a:r>
            <a:r>
              <a:rPr lang="ko-KR" altLang="en-US" sz="2400" dirty="0" err="1"/>
              <a:t>추측값이</a:t>
            </a:r>
            <a:r>
              <a:rPr lang="ko-KR" altLang="en-US" sz="2400" dirty="0"/>
              <a:t> 정답보다 크면 </a:t>
            </a:r>
            <a:r>
              <a:rPr lang="en-US" altLang="ko-KR" sz="2400" dirty="0"/>
              <a:t>“</a:t>
            </a:r>
            <a:r>
              <a:rPr lang="ko-KR" altLang="en-US" sz="2400" dirty="0" err="1"/>
              <a:t>랜덤수보다</a:t>
            </a:r>
            <a:r>
              <a:rPr lang="ko-KR" altLang="en-US" sz="2400" dirty="0"/>
              <a:t> 커요</a:t>
            </a:r>
            <a:r>
              <a:rPr lang="en-US" altLang="ko-KR" sz="2400" dirty="0"/>
              <a:t>!”,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  </a:t>
            </a:r>
            <a:r>
              <a:rPr lang="ko-KR" altLang="en-US" sz="2400" dirty="0" err="1"/>
              <a:t>추측값이</a:t>
            </a:r>
            <a:r>
              <a:rPr lang="ko-KR" altLang="en-US" sz="2400" dirty="0"/>
              <a:t> 정답보다 작으면 </a:t>
            </a:r>
            <a:r>
              <a:rPr lang="en-US" altLang="ko-KR" sz="2400" dirty="0"/>
              <a:t>‘</a:t>
            </a:r>
            <a:r>
              <a:rPr lang="ko-KR" altLang="en-US" sz="2400" dirty="0" err="1"/>
              <a:t>랜덤수보다</a:t>
            </a:r>
            <a:r>
              <a:rPr lang="ko-KR" altLang="en-US" sz="2400" dirty="0"/>
              <a:t> 작아요</a:t>
            </a:r>
            <a:r>
              <a:rPr lang="en-US" altLang="ko-KR" sz="2400" dirty="0"/>
              <a:t>!’ </a:t>
            </a:r>
            <a:r>
              <a:rPr lang="ko-KR" altLang="en-US" sz="2400" dirty="0"/>
              <a:t>출력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- </a:t>
            </a:r>
            <a:r>
              <a:rPr lang="ko-KR" altLang="en-US" sz="2400" dirty="0">
                <a:solidFill>
                  <a:srgbClr val="C00000"/>
                </a:solidFill>
              </a:rPr>
              <a:t>확장 </a:t>
            </a:r>
            <a:r>
              <a:rPr lang="en-US" altLang="ko-KR" sz="2400" dirty="0">
                <a:solidFill>
                  <a:srgbClr val="C00000"/>
                </a:solidFill>
              </a:rPr>
              <a:t>: 10</a:t>
            </a:r>
            <a:r>
              <a:rPr lang="ko-KR" altLang="en-US" sz="2400" dirty="0">
                <a:solidFill>
                  <a:srgbClr val="C00000"/>
                </a:solidFill>
              </a:rPr>
              <a:t>번 반복하면서 점수 계산하기</a:t>
            </a:r>
            <a:r>
              <a:rPr lang="en-US" altLang="ko-KR" sz="2400" dirty="0">
                <a:solidFill>
                  <a:srgbClr val="C00000"/>
                </a:solidFill>
              </a:rPr>
              <a:t>(</a:t>
            </a:r>
            <a:r>
              <a:rPr lang="ko-KR" altLang="en-US" sz="2400" dirty="0">
                <a:solidFill>
                  <a:srgbClr val="C00000"/>
                </a:solidFill>
              </a:rPr>
              <a:t>예 </a:t>
            </a:r>
            <a:r>
              <a:rPr lang="en-US" altLang="ko-KR" sz="2400" dirty="0">
                <a:solidFill>
                  <a:srgbClr val="C00000"/>
                </a:solidFill>
              </a:rPr>
              <a:t>3</a:t>
            </a:r>
            <a:r>
              <a:rPr lang="ko-KR" altLang="en-US" sz="2400" dirty="0">
                <a:solidFill>
                  <a:srgbClr val="C00000"/>
                </a:solidFill>
              </a:rPr>
              <a:t>회 </a:t>
            </a:r>
            <a:r>
              <a:rPr lang="en-US" altLang="ko-KR" sz="2400" dirty="0">
                <a:solidFill>
                  <a:srgbClr val="C00000"/>
                </a:solidFill>
              </a:rPr>
              <a:t>– 80</a:t>
            </a:r>
            <a:r>
              <a:rPr lang="ko-KR" altLang="en-US" sz="2400" dirty="0">
                <a:solidFill>
                  <a:srgbClr val="C00000"/>
                </a:solidFill>
              </a:rPr>
              <a:t>점</a:t>
            </a:r>
            <a:r>
              <a:rPr lang="en-US" altLang="ko-KR" sz="2400" dirty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151" y="2054711"/>
            <a:ext cx="3560623" cy="36074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23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 b="1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Python </a:t>
            </a:r>
            <a:r>
              <a:rPr lang="ko-KR" altLang="en-US" sz="6600" b="1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4269"/>
            <a:ext cx="6825208" cy="116993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dirty="0" err="1"/>
              <a:t>up_and_down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9" y="1590720"/>
            <a:ext cx="6437059" cy="28306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76" y="1590720"/>
            <a:ext cx="4804248" cy="3927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099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랜덤 모듈 사용해보기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0" y="1325562"/>
            <a:ext cx="10687485" cy="43691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 txBox="1">
            <a:spLocks/>
          </p:cNvSpPr>
          <p:nvPr/>
        </p:nvSpPr>
        <p:spPr>
          <a:xfrm>
            <a:off x="828805" y="1510235"/>
            <a:ext cx="10262330" cy="270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1 ~ 100</a:t>
            </a:r>
            <a:r>
              <a:rPr lang="ko-KR" altLang="en-US" dirty="0"/>
              <a:t>까지의 수 중에서 </a:t>
            </a:r>
            <a:r>
              <a:rPr lang="ko-KR" altLang="en-US" dirty="0" err="1"/>
              <a:t>랜덤한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수를 저장하고</a:t>
            </a:r>
            <a:r>
              <a:rPr lang="en-US" altLang="ko-KR" dirty="0"/>
              <a:t>, </a:t>
            </a:r>
            <a:r>
              <a:rPr lang="ko-KR" altLang="en-US" dirty="0"/>
              <a:t>오름차순 </a:t>
            </a:r>
            <a:r>
              <a:rPr lang="ko-KR" altLang="en-US" dirty="0" err="1"/>
              <a:t>정렬하시오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1) random </a:t>
            </a:r>
            <a:r>
              <a:rPr lang="ko-KR" altLang="en-US" dirty="0"/>
              <a:t>모듈의 </a:t>
            </a:r>
            <a:r>
              <a:rPr lang="en-US" altLang="ko-KR" dirty="0" err="1"/>
              <a:t>randint</a:t>
            </a:r>
            <a:r>
              <a:rPr lang="en-US" altLang="ko-KR" dirty="0"/>
              <a:t>()</a:t>
            </a:r>
            <a:r>
              <a:rPr lang="ko-KR" altLang="en-US" dirty="0"/>
              <a:t> 사용하기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2) list</a:t>
            </a:r>
            <a:r>
              <a:rPr lang="ko-KR" altLang="en-US" dirty="0"/>
              <a:t>의 </a:t>
            </a:r>
            <a:r>
              <a:rPr lang="en-US" altLang="ko-KR" dirty="0"/>
              <a:t>sort()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63665"/>
            <a:ext cx="2353003" cy="4001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371600" y="4540303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실행 결과 ☞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9EF92E-7908-A46F-A60B-0370F0AC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9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2316B-B462-03A8-AC34-891ADB7C6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A174F-1515-4732-02B1-9F8476BF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C8BC1-BC26-36CB-5413-A7136F89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8" name="내용 개체 틀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72142DA-1B91-4500-0DCC-8DD496C93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04" y="1579935"/>
            <a:ext cx="4493392" cy="4461637"/>
          </a:xfrm>
        </p:spPr>
      </p:pic>
    </p:spTree>
    <p:extLst>
      <p:ext uri="{BB962C8B-B14F-4D97-AF65-F5344CB8AC3E}">
        <p14:creationId xmlns:p14="http://schemas.microsoft.com/office/powerpoint/2010/main" val="3519010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C39CD-E9A6-C227-16DD-B20C1A60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F2EEBF-F1A4-71A9-6800-5ED6CFF8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0" name="내용 개체 틀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DC1206B-E49A-F1FE-CB71-93A2B9482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0" y="1325563"/>
            <a:ext cx="5016500" cy="4800600"/>
          </a:xfrm>
        </p:spPr>
      </p:pic>
    </p:spTree>
    <p:extLst>
      <p:ext uri="{BB962C8B-B14F-4D97-AF65-F5344CB8AC3E}">
        <p14:creationId xmlns:p14="http://schemas.microsoft.com/office/powerpoint/2010/main" val="183299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B67D6-564D-12F8-FAFC-A31C8E94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json</a:t>
            </a:r>
            <a:endParaRPr kumimoji="1" lang="ko-KR" altLang="en-US" dirty="0"/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084B06E-A22B-878E-30FE-6305FC419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23" y="1325563"/>
            <a:ext cx="4882354" cy="499119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7BF0F3-7D2C-A37F-6233-5263A428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02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6DACB-5385-6685-132B-EEF285FA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서드파티</a:t>
            </a:r>
            <a:r>
              <a:rPr kumimoji="1" lang="ko-KR" altLang="en-US" dirty="0"/>
              <a:t> 모듈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9C6BEE-F113-1F27-372F-64E8D165F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다른 모듈을 설치해서 사용</a:t>
            </a:r>
            <a:r>
              <a:rPr kumimoji="1" lang="en-US" altLang="ko-KR" dirty="0"/>
              <a:t> </a:t>
            </a:r>
            <a:r>
              <a:rPr kumimoji="1" lang="ko-KR" altLang="en-US" dirty="0"/>
              <a:t>할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파이썬 커뮤니티에서 다양한 모듈을 제공</a:t>
            </a:r>
            <a:endParaRPr kumimoji="1" lang="en-US" altLang="ko-KR" dirty="0"/>
          </a:p>
          <a:p>
            <a:r>
              <a:rPr kumimoji="1" lang="ko-KR" altLang="en-US" dirty="0"/>
              <a:t>설치 명령어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conda</a:t>
            </a:r>
            <a:r>
              <a:rPr kumimoji="1" lang="en-US" altLang="ko-KR" dirty="0"/>
              <a:t> install </a:t>
            </a:r>
            <a:r>
              <a:rPr kumimoji="1" lang="ko-KR" altLang="en-US" dirty="0" err="1"/>
              <a:t>모듈명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pip install </a:t>
            </a:r>
            <a:r>
              <a:rPr kumimoji="1" lang="ko-KR" altLang="en-US" dirty="0" err="1"/>
              <a:t>모듈명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1BB771-DE6C-4FF9-C618-E2E43F34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84AF37FC-D9DE-CB13-C238-D569F378C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98" y="3858395"/>
            <a:ext cx="3841390" cy="10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07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3AD47-FFB7-FE5D-96EB-059FD798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타자연습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85BBD-3A10-8206-37E1-2650CF38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2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영어 타자 연습 프로그램</a:t>
            </a:r>
            <a:endParaRPr lang="en-US" altLang="ko-KR" sz="3200" b="1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게임이 시작되면 영어 단어가 화면에 표시된다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사용자는 최대한 빠르고 정확하게 입력해야 한다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바르게 입력했으면 다음 문제로 넘어가고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통과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출력한다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오타가 있으면 같은 단어가 한 번 더 나온다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종료 조건을 생성하여 종료시 게임시간을 측정한다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6F7B0D-1EC9-9B7D-E3D0-7F91A623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BDE9A89-A556-CBA8-68E0-B69631050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39" y="3928215"/>
            <a:ext cx="2410161" cy="2391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C3F205-51B1-2F25-7608-8ACC6CBC9B3E}"/>
              </a:ext>
            </a:extLst>
          </p:cNvPr>
          <p:cNvSpPr txBox="1"/>
          <p:nvPr/>
        </p:nvSpPr>
        <p:spPr>
          <a:xfrm>
            <a:off x="9562661" y="352810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출력예시</a:t>
            </a:r>
          </a:p>
        </p:txBody>
      </p:sp>
    </p:spTree>
    <p:extLst>
      <p:ext uri="{BB962C8B-B14F-4D97-AF65-F5344CB8AC3E}">
        <p14:creationId xmlns:p14="http://schemas.microsoft.com/office/powerpoint/2010/main" val="3261729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15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sys</a:t>
            </a:r>
            <a:r>
              <a:rPr lang="ko-KR" altLang="en-US" dirty="0"/>
              <a:t> 모듈</a:t>
            </a:r>
            <a:r>
              <a:rPr lang="en-US" altLang="ko-KR" dirty="0"/>
              <a:t>(Module)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30937" y="969553"/>
            <a:ext cx="6250225" cy="109085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ysClr val="windowText" lastClr="000000"/>
                </a:solidFill>
              </a:rPr>
              <a:t>-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sys.argv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명령 행에서 인수 전달하기</a:t>
            </a:r>
            <a:endParaRPr lang="en-US" altLang="ko-KR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78628" y="2060406"/>
            <a:ext cx="5005740" cy="988224"/>
            <a:chOff x="4871898" y="2474802"/>
            <a:chExt cx="4473590" cy="988224"/>
          </a:xfrm>
        </p:grpSpPr>
        <p:sp>
          <p:nvSpPr>
            <p:cNvPr id="6" name="TextBox 5"/>
            <p:cNvSpPr txBox="1"/>
            <p:nvPr/>
          </p:nvSpPr>
          <p:spPr>
            <a:xfrm>
              <a:off x="4871898" y="2550613"/>
              <a:ext cx="4376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C00000"/>
                  </a:solidFill>
                </a:rPr>
                <a:t>python</a:t>
              </a:r>
              <a:r>
                <a:rPr lang="en-US" altLang="ko-KR" sz="2000" dirty="0"/>
                <a:t> sys_ex1.py    dog     cat     tiger</a:t>
              </a:r>
              <a:endParaRPr lang="ko-KR" alt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79281" y="2959718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0070C0"/>
                  </a:solidFill>
                </a:rPr>
                <a:t>argv</a:t>
              </a:r>
              <a:r>
                <a:rPr lang="en-US" altLang="ko-KR" sz="1600" dirty="0">
                  <a:solidFill>
                    <a:srgbClr val="0070C0"/>
                  </a:solidFill>
                </a:rPr>
                <a:t>[0]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08928" y="2973138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0070C0"/>
                  </a:solidFill>
                </a:rPr>
                <a:t>argv</a:t>
              </a:r>
              <a:r>
                <a:rPr lang="en-US" altLang="ko-KR" sz="1600" dirty="0">
                  <a:solidFill>
                    <a:srgbClr val="0070C0"/>
                  </a:solidFill>
                </a:rPr>
                <a:t>[1]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81164" y="2973138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0070C0"/>
                  </a:solidFill>
                </a:rPr>
                <a:t>argv</a:t>
              </a:r>
              <a:r>
                <a:rPr lang="en-US" altLang="ko-KR" sz="1600" dirty="0">
                  <a:solidFill>
                    <a:srgbClr val="0070C0"/>
                  </a:solidFill>
                </a:rPr>
                <a:t>[2]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08900" y="2973138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0070C0"/>
                  </a:solidFill>
                </a:rPr>
                <a:t>argv</a:t>
              </a:r>
              <a:r>
                <a:rPr lang="en-US" altLang="ko-KR" sz="1600" dirty="0">
                  <a:solidFill>
                    <a:srgbClr val="0070C0"/>
                  </a:solidFill>
                </a:rPr>
                <a:t>[3]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871898" y="2474802"/>
              <a:ext cx="4473590" cy="988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58" y="2060406"/>
            <a:ext cx="4036133" cy="21159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28" y="4610901"/>
            <a:ext cx="8668960" cy="11526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227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sys</a:t>
            </a:r>
            <a:r>
              <a:rPr lang="ko-KR" altLang="en-US" dirty="0"/>
              <a:t> 모듈</a:t>
            </a:r>
            <a:r>
              <a:rPr lang="en-US" altLang="ko-KR" dirty="0"/>
              <a:t>(Module)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087647" y="1227060"/>
            <a:ext cx="3888432" cy="5956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-  </a:t>
            </a:r>
            <a:r>
              <a:rPr lang="ko-KR" altLang="en-US" sz="2400" dirty="0" err="1">
                <a:latin typeface="메이플스토리" panose="020B0600000101010101" charset="-127"/>
                <a:ea typeface="메이플스토리" panose="020B0600000101010101" charset="-127"/>
              </a:rPr>
              <a:t>입력값의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 합계와 평균 계산</a:t>
            </a:r>
            <a:endParaRPr lang="en-US" altLang="ko-KR" sz="2000" dirty="0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50" y="2120427"/>
            <a:ext cx="5144218" cy="33056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751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68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sys</a:t>
            </a:r>
            <a:r>
              <a:rPr lang="ko-KR" altLang="en-US" dirty="0"/>
              <a:t> 모듈</a:t>
            </a:r>
            <a:r>
              <a:rPr lang="en-US" altLang="ko-KR" dirty="0"/>
              <a:t>(Module)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548000" y="1186876"/>
            <a:ext cx="8136904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en-US" altLang="ko-KR" sz="2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sys.exit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(0)  : </a:t>
            </a:r>
            <a:r>
              <a:rPr lang="ko-KR" altLang="en-US" sz="2000" dirty="0" err="1">
                <a:latin typeface="+mn-ea"/>
              </a:rPr>
              <a:t>파이썬</a:t>
            </a:r>
            <a:r>
              <a:rPr lang="ko-KR" altLang="en-US" sz="2000" dirty="0">
                <a:latin typeface="+mn-ea"/>
              </a:rPr>
              <a:t> 프로그램 종료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2091106"/>
            <a:ext cx="4657928" cy="40029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78" y="2397067"/>
            <a:ext cx="4613538" cy="30293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12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B7E5-4862-A54D-EF08-FDBB6699F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DA4E45-C08B-0331-AB4F-D822A80B6ABA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55CE8-CFD6-FABF-A358-17F17118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30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6825208" cy="1139252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타자 연습 게임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85738" y="1013992"/>
            <a:ext cx="963466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dirty="0"/>
              <a:t>영어 타자 연습 프로그램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      - </a:t>
            </a:r>
            <a:r>
              <a:rPr lang="ko-KR" altLang="en-US" sz="2400" dirty="0"/>
              <a:t>게임이 시작되면 영어 단어가 화면에 표시된다</a:t>
            </a:r>
            <a:r>
              <a:rPr lang="en-US" altLang="ko-KR" sz="2400" dirty="0"/>
              <a:t>.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       - </a:t>
            </a:r>
            <a:r>
              <a:rPr lang="ko-KR" altLang="en-US" sz="2400" dirty="0"/>
              <a:t>사용자는 최대한 빠르고 정확하게 입력해야 한다</a:t>
            </a:r>
            <a:r>
              <a:rPr lang="en-US" altLang="ko-KR" sz="24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400" dirty="0"/>
              <a:t>       - </a:t>
            </a:r>
            <a:r>
              <a:rPr lang="ko-KR" altLang="en-US" sz="2400" dirty="0"/>
              <a:t>바르게 입력했으면 다음 문제로 넘어가고 </a:t>
            </a:r>
            <a:r>
              <a:rPr lang="en-US" altLang="ko-KR" sz="2400" dirty="0"/>
              <a:t>“</a:t>
            </a:r>
            <a:r>
              <a:rPr lang="ko-KR" altLang="en-US" sz="2400" dirty="0"/>
              <a:t>통과</a:t>
            </a:r>
            <a:r>
              <a:rPr lang="en-US" altLang="ko-KR" sz="2400" dirty="0"/>
              <a:t>”</a:t>
            </a:r>
            <a:r>
              <a:rPr lang="ko-KR" altLang="en-US" sz="2400" dirty="0"/>
              <a:t>를 출력한다</a:t>
            </a:r>
            <a:r>
              <a:rPr lang="en-US" altLang="ko-KR" sz="24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400" dirty="0"/>
              <a:t>       - </a:t>
            </a:r>
            <a:r>
              <a:rPr lang="ko-KR" altLang="en-US" sz="2400" dirty="0"/>
              <a:t>오타가 있으면 같은 단어가 한 번 더 나온다</a:t>
            </a:r>
            <a:r>
              <a:rPr lang="en-US" altLang="ko-KR" sz="24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400" dirty="0"/>
              <a:t>       - </a:t>
            </a:r>
            <a:r>
              <a:rPr lang="ko-KR" altLang="en-US" sz="2400" dirty="0"/>
              <a:t>타자 게임 시간을 측정한다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771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6825208" cy="1124262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타자 연습 게임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17" y="1352164"/>
            <a:ext cx="3934374" cy="47345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5" y="1352164"/>
            <a:ext cx="3375151" cy="47345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71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3703688" cy="121420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타자 연습 게임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46" y="1398756"/>
            <a:ext cx="6490393" cy="26353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085" y="1602889"/>
            <a:ext cx="4705810" cy="44892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593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805" y="3068747"/>
            <a:ext cx="2846008" cy="12817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5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>
                <a:latin typeface="+mn-ea"/>
                <a:ea typeface="+mn-ea"/>
              </a:rPr>
              <a:t>패키지</a:t>
            </a:r>
            <a:r>
              <a:rPr lang="en-US" altLang="ko-KR" sz="6600" dirty="0">
                <a:latin typeface="+mn-ea"/>
                <a:ea typeface="+mn-ea"/>
              </a:rPr>
              <a:t>(package)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64302" y="1268761"/>
            <a:ext cx="9293901" cy="15696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패키지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(package)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  </a:t>
            </a:r>
            <a:r>
              <a:rPr lang="en-US" altLang="ko-KR" sz="2000" dirty="0">
                <a:latin typeface="+mn-ea"/>
              </a:rPr>
              <a:t>- </a:t>
            </a:r>
            <a:r>
              <a:rPr lang="ko-KR" altLang="en-US" sz="2000" dirty="0">
                <a:latin typeface="+mn-ea"/>
              </a:rPr>
              <a:t>모듈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파일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을 모아 놓은 디렉터리를 </a:t>
            </a:r>
            <a:r>
              <a:rPr lang="ko-KR" altLang="en-US" sz="2000" b="1" dirty="0">
                <a:latin typeface="+mn-ea"/>
              </a:rPr>
              <a:t>패키지</a:t>
            </a:r>
            <a:r>
              <a:rPr lang="ko-KR" altLang="en-US" sz="2000" dirty="0">
                <a:latin typeface="+mn-ea"/>
              </a:rPr>
              <a:t>라 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   - </a:t>
            </a:r>
            <a:r>
              <a:rPr lang="ko-KR" altLang="en-US" sz="2000" dirty="0" err="1">
                <a:latin typeface="+mn-ea"/>
              </a:rPr>
              <a:t>파이썬의</a:t>
            </a:r>
            <a:r>
              <a:rPr lang="ko-KR" altLang="en-US" sz="2000" dirty="0">
                <a:latin typeface="+mn-ea"/>
              </a:rPr>
              <a:t> 패키지로 인식되려면 </a:t>
            </a: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__init__.py</a:t>
            </a:r>
            <a:r>
              <a:rPr lang="ko-KR" altLang="en-US" sz="2000" dirty="0">
                <a:latin typeface="+mn-ea"/>
              </a:rPr>
              <a:t>을 포함해야 한다</a:t>
            </a:r>
            <a:r>
              <a:rPr lang="en-US" altLang="ko-KR" sz="2000" dirty="0">
                <a:latin typeface="+mn-ea"/>
              </a:rPr>
              <a:t>.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7813" y="3255368"/>
            <a:ext cx="399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</a:t>
            </a:r>
            <a:r>
              <a:rPr lang="en-US" altLang="ko-KR" dirty="0" err="1"/>
              <a:t>py</a:t>
            </a:r>
            <a:r>
              <a:rPr lang="ko-KR" altLang="en-US" dirty="0">
                <a:solidFill>
                  <a:srgbClr val="C00000"/>
                </a:solidFill>
              </a:rPr>
              <a:t>엔 아무 내용이 없지만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삭제하면 작동하지 않음</a:t>
            </a:r>
          </a:p>
        </p:txBody>
      </p:sp>
      <p:cxnSp>
        <p:nvCxnSpPr>
          <p:cNvPr id="15" name="직선 화살표 연결선 14"/>
          <p:cNvCxnSpPr>
            <a:stCxn id="14" idx="1"/>
          </p:cNvCxnSpPr>
          <p:nvPr/>
        </p:nvCxnSpPr>
        <p:spPr>
          <a:xfrm flipH="1">
            <a:off x="4840941" y="3578534"/>
            <a:ext cx="936872" cy="262140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4653135"/>
            <a:ext cx="5326842" cy="15850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63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  </a:t>
            </a:r>
            <a:r>
              <a:rPr lang="ko-KR" altLang="en-US" dirty="0"/>
              <a:t>모듈</a:t>
            </a:r>
            <a:r>
              <a:rPr lang="en-US" altLang="ko-KR" dirty="0"/>
              <a:t>(Module)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83674" y="1554445"/>
            <a:ext cx="1181638" cy="304674"/>
          </a:xfrm>
          <a:prstGeom prst="roundRect">
            <a:avLst/>
          </a:prstGeom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ysClr val="windowText" lastClr="000000"/>
                </a:solidFill>
              </a:rPr>
              <a:t>food.py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17" y="2381918"/>
            <a:ext cx="2689260" cy="24491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665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1456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모듈</a:t>
            </a:r>
            <a:r>
              <a:rPr lang="en-US" altLang="ko-KR" dirty="0"/>
              <a:t>(Module) </a:t>
            </a:r>
            <a:r>
              <a:rPr lang="ko-KR" altLang="en-US" dirty="0"/>
              <a:t>가져오기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87" y="1211003"/>
            <a:ext cx="6548926" cy="45441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712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모듈이란</a:t>
            </a:r>
            <a:r>
              <a:rPr lang="en-US" altLang="ko-KR" dirty="0"/>
              <a:t>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기능들이 뭉쳐진 하나의 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ko-KR" altLang="en-US" dirty="0"/>
              <a:t>다른 파일에서 </a:t>
            </a:r>
            <a:r>
              <a:rPr lang="en-US" altLang="ko-KR" dirty="0"/>
              <a:t>import </a:t>
            </a:r>
            <a:r>
              <a:rPr lang="ko-KR" altLang="en-US" dirty="0"/>
              <a:t>해서 사용한다</a:t>
            </a:r>
            <a:endParaRPr lang="en-US" altLang="ko-KR" dirty="0"/>
          </a:p>
          <a:p>
            <a:r>
              <a:rPr lang="ko-KR" altLang="en-US" dirty="0"/>
              <a:t>코드를 분리하고 공유하는 일</a:t>
            </a:r>
            <a:endParaRPr lang="en-US" altLang="ko-KR" dirty="0"/>
          </a:p>
          <a:p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/>
              <a:t>P</a:t>
            </a:r>
            <a:r>
              <a:rPr lang="en" altLang="ko-KR" dirty="0" err="1"/>
              <a:t>ython</a:t>
            </a:r>
            <a:r>
              <a:rPr lang="en" altLang="ko-KR" dirty="0"/>
              <a:t> </a:t>
            </a:r>
            <a:r>
              <a:rPr lang="ko-KR" altLang="en-US" dirty="0"/>
              <a:t>코드가 저장된 파일</a:t>
            </a:r>
            <a:endParaRPr lang="en-US" altLang="ko-KR" dirty="0"/>
          </a:p>
          <a:p>
            <a:r>
              <a:rPr lang="ko-KR" altLang="en-US" dirty="0"/>
              <a:t>표준 모듈</a:t>
            </a:r>
            <a:r>
              <a:rPr lang="en-US" altLang="ko-KR" dirty="0"/>
              <a:t>: Python </a:t>
            </a:r>
            <a:r>
              <a:rPr lang="ko-KR" altLang="en-US" dirty="0"/>
              <a:t>기본 내장</a:t>
            </a:r>
            <a:endParaRPr lang="en-US" altLang="ko-KR" dirty="0"/>
          </a:p>
          <a:p>
            <a:r>
              <a:rPr lang="ko-KR" altLang="en-US" dirty="0"/>
              <a:t>외부 모듈</a:t>
            </a:r>
            <a:r>
              <a:rPr lang="en-US" altLang="ko-KR" dirty="0"/>
              <a:t>: </a:t>
            </a:r>
            <a:r>
              <a:rPr lang="ko-KR" altLang="en-US" dirty="0"/>
              <a:t>직접 만든 모듈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EBAF3-830F-B217-5CAD-8AA70E1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모듈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84EBC-9C41-BECC-839D-8575A0487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모듈은 단순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py</a:t>
            </a:r>
            <a:r>
              <a:rPr kumimoji="1" lang="ko-KR" altLang="en-US" dirty="0"/>
              <a:t> 파일을 만들면 됨</a:t>
            </a:r>
            <a:endParaRPr kumimoji="1" lang="en-US" altLang="ko-KR" dirty="0"/>
          </a:p>
          <a:p>
            <a:r>
              <a:rPr kumimoji="1" lang="ko-KR" altLang="en-US" dirty="0"/>
              <a:t>모듈을 </a:t>
            </a:r>
            <a:r>
              <a:rPr kumimoji="1" lang="ko-KR" altLang="en-US" dirty="0" err="1"/>
              <a:t>불러올때는</a:t>
            </a:r>
            <a:r>
              <a:rPr kumimoji="1" lang="ko-KR" altLang="en-US" dirty="0"/>
              <a:t> 파일명으로 불러오지만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생략함</a:t>
            </a:r>
            <a:endParaRPr kumimoji="1" lang="en-US" altLang="ko-KR" dirty="0"/>
          </a:p>
          <a:p>
            <a:r>
              <a:rPr kumimoji="1" lang="ko-KR" altLang="en-US" dirty="0"/>
              <a:t>불러올 파일들은 같은 폴더에 </a:t>
            </a:r>
            <a:r>
              <a:rPr kumimoji="1" lang="ko-KR" altLang="en-US" dirty="0" err="1"/>
              <a:t>위치해야함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882C31-C5DD-08D7-124F-7EBD04057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AEC74F8-5DC8-F9B2-FBD5-90F310464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11" y="3024419"/>
            <a:ext cx="2201047" cy="3301572"/>
          </a:xfrm>
          <a:prstGeom prst="rect">
            <a:avLst/>
          </a:prstGeom>
        </p:spPr>
      </p:pic>
      <p:pic>
        <p:nvPicPr>
          <p:cNvPr id="8" name="그림 7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002BF2F-279B-2ABA-C648-5ABE8868B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195" y="3024419"/>
            <a:ext cx="2971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1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02FBD-210F-72A1-2975-A88B03E5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모듈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EBC6F-4642-B71A-ACDD-8418007DF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import </a:t>
            </a:r>
            <a:r>
              <a:rPr kumimoji="1" lang="ko-KR" altLang="en-US" dirty="0"/>
              <a:t>모듈이름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from </a:t>
            </a:r>
            <a:r>
              <a:rPr kumimoji="1" lang="ko-KR" altLang="en-US" dirty="0"/>
              <a:t>모듈이름 </a:t>
            </a:r>
            <a:r>
              <a:rPr kumimoji="1" lang="en-US" altLang="ko-KR" dirty="0"/>
              <a:t>import </a:t>
            </a:r>
            <a:r>
              <a:rPr kumimoji="1" lang="ko-KR" altLang="en-US" dirty="0"/>
              <a:t>시퀀스명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C5AE48-653C-703B-81E8-9883112E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8" name="그림 7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B70D2C1E-F82E-63CF-20FB-C6612BF88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76" y="1488270"/>
            <a:ext cx="2465277" cy="1858248"/>
          </a:xfrm>
          <a:prstGeom prst="rect">
            <a:avLst/>
          </a:prstGeom>
        </p:spPr>
      </p:pic>
      <p:pic>
        <p:nvPicPr>
          <p:cNvPr id="10" name="그림 9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A87A226D-18D6-4ED4-2691-0D1F105D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29" y="1878736"/>
            <a:ext cx="3008175" cy="873341"/>
          </a:xfrm>
          <a:prstGeom prst="rect">
            <a:avLst/>
          </a:prstGeom>
        </p:spPr>
      </p:pic>
      <p:pic>
        <p:nvPicPr>
          <p:cNvPr id="14" name="그림 13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BC76D7E7-BF84-F6AB-E183-B743D8E24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33" y="4195623"/>
            <a:ext cx="2413000" cy="1917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7AEBB1-A980-F9BA-9ED6-8826BDE95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29" y="4195623"/>
            <a:ext cx="3048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9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03996-0722-0610-5CF8-56385B53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표준 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CC645-4ABC-EAA0-07D9-2D97D90F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파이썬에서</a:t>
            </a:r>
            <a:r>
              <a:rPr kumimoji="1" lang="ko-KR" altLang="en-US" dirty="0"/>
              <a:t> 제공하는 모듈 </a:t>
            </a:r>
            <a:r>
              <a:rPr kumimoji="1" lang="ko-KR" altLang="en-US" dirty="0">
                <a:hlinkClick r:id="rId2"/>
              </a:rPr>
              <a:t>공식홈페이지방문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1EC201-47A6-6B51-9C3F-FA72AFDB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EB0E9C0-06F2-A90D-104C-904CBE41A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467243"/>
              </p:ext>
            </p:extLst>
          </p:nvPr>
        </p:nvGraphicFramePr>
        <p:xfrm>
          <a:off x="1278383" y="2024109"/>
          <a:ext cx="9410332" cy="3689037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580227">
                  <a:extLst>
                    <a:ext uri="{9D8B030D-6E8A-4147-A177-3AD203B41FA5}">
                      <a16:colId xmlns:a16="http://schemas.microsoft.com/office/drawing/2014/main" val="2757375829"/>
                    </a:ext>
                  </a:extLst>
                </a:gridCol>
                <a:gridCol w="7830105">
                  <a:extLst>
                    <a:ext uri="{9D8B030D-6E8A-4147-A177-3AD203B41FA5}">
                      <a16:colId xmlns:a16="http://schemas.microsoft.com/office/drawing/2014/main" val="3907583956"/>
                    </a:ext>
                  </a:extLst>
                </a:gridCol>
              </a:tblGrid>
              <a:tr h="4423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모듈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설명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extLst>
                  <a:ext uri="{0D108BD9-81ED-4DB2-BD59-A6C34878D82A}">
                    <a16:rowId xmlns:a16="http://schemas.microsoft.com/office/drawing/2014/main" val="66888965"/>
                  </a:ext>
                </a:extLst>
              </a:tr>
              <a:tr h="463819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datetime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날짜와 시간의 조작 및 형식화를 제공하는 모듈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extLst>
                  <a:ext uri="{0D108BD9-81ED-4DB2-BD59-A6C34878D82A}">
                    <a16:rowId xmlns:a16="http://schemas.microsoft.com/office/drawing/2014/main" val="3929393167"/>
                  </a:ext>
                </a:extLst>
              </a:tr>
              <a:tr h="463819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time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시간 측정</a:t>
                      </a:r>
                      <a:r>
                        <a:rPr lang="en-US" altLang="ko-KR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대기 및 시스템 시간 관련 기능을 제공하는 모듈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extLst>
                  <a:ext uri="{0D108BD9-81ED-4DB2-BD59-A6C34878D82A}">
                    <a16:rowId xmlns:a16="http://schemas.microsoft.com/office/drawing/2014/main" val="3980393912"/>
                  </a:ext>
                </a:extLst>
              </a:tr>
              <a:tr h="463819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math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수학적 계산을 위한 함수와 상수를 제공하는 모듈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extLst>
                  <a:ext uri="{0D108BD9-81ED-4DB2-BD59-A6C34878D82A}">
                    <a16:rowId xmlns:a16="http://schemas.microsoft.com/office/drawing/2014/main" val="1404235988"/>
                  </a:ext>
                </a:extLst>
              </a:tr>
              <a:tr h="463819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random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난수 생성 및 무작위 작업을 지원하는 모듈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extLst>
                  <a:ext uri="{0D108BD9-81ED-4DB2-BD59-A6C34878D82A}">
                    <a16:rowId xmlns:a16="http://schemas.microsoft.com/office/drawing/2014/main" val="492928744"/>
                  </a:ext>
                </a:extLst>
              </a:tr>
              <a:tr h="463819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sys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Python </a:t>
                      </a:r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인터프리터와 관련된 정보 및 </a:t>
                      </a:r>
                      <a:r>
                        <a:rPr lang="ko-KR" altLang="en-US" sz="1600" b="0" i="0" u="none" strike="noStrike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명령행</a:t>
                      </a:r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인수 처리를 지원하는 모듈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extLst>
                  <a:ext uri="{0D108BD9-81ED-4DB2-BD59-A6C34878D82A}">
                    <a16:rowId xmlns:a16="http://schemas.microsoft.com/office/drawing/2014/main" val="1298150795"/>
                  </a:ext>
                </a:extLst>
              </a:tr>
              <a:tr h="463819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os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운영 체제와 상호작용하며 파일 시스템 조작 및 환경 변수 접근을 지원하는 모듈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extLst>
                  <a:ext uri="{0D108BD9-81ED-4DB2-BD59-A6C34878D82A}">
                    <a16:rowId xmlns:a16="http://schemas.microsoft.com/office/drawing/2014/main" val="848937796"/>
                  </a:ext>
                </a:extLst>
              </a:tr>
              <a:tr h="463819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json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JSON </a:t>
                      </a:r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데이터를 </a:t>
                      </a:r>
                      <a:r>
                        <a:rPr lang="ko-KR" altLang="en-US" sz="1600" b="0" i="0" u="none" strike="noStrike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파싱하거나</a:t>
                      </a:r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Python </a:t>
                      </a:r>
                      <a:r>
                        <a:rPr lang="ko-KR" altLang="en-US" sz="1600" b="0" i="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객체로 변환하는 기능을 제공하는 모듈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5190" marR="5190" marT="5190" marB="0" anchor="ctr"/>
                </a:tc>
                <a:extLst>
                  <a:ext uri="{0D108BD9-81ED-4DB2-BD59-A6C34878D82A}">
                    <a16:rowId xmlns:a16="http://schemas.microsoft.com/office/drawing/2014/main" val="4063743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90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4C16D-6C87-8E63-85BF-1899069F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datetime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529DB9-7AC4-A108-357C-9245F97D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" name="내용 개체 틀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A5BC452-1166-4AF6-70CD-A64517B6A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325563"/>
            <a:ext cx="3911600" cy="4851400"/>
          </a:xfrm>
        </p:spPr>
      </p:pic>
    </p:spTree>
    <p:extLst>
      <p:ext uri="{BB962C8B-B14F-4D97-AF65-F5344CB8AC3E}">
        <p14:creationId xmlns:p14="http://schemas.microsoft.com/office/powerpoint/2010/main" val="149917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CE9A2-F8F9-2E35-1438-9BEC2578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datetime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65B72-1C4F-1559-D96A-20B5E1FF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4" name="내용 개체 틀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A767F93-6338-C645-5978-3C4709F0A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801813"/>
            <a:ext cx="6527800" cy="3898900"/>
          </a:xfrm>
        </p:spPr>
      </p:pic>
    </p:spTree>
    <p:extLst>
      <p:ext uri="{BB962C8B-B14F-4D97-AF65-F5344CB8AC3E}">
        <p14:creationId xmlns:p14="http://schemas.microsoft.com/office/powerpoint/2010/main" val="408317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17545</TotalTime>
  <Words>725</Words>
  <Application>Microsoft Office PowerPoint</Application>
  <PresentationFormat>와이드스크린</PresentationFormat>
  <Paragraphs>179</Paragraphs>
  <Slides>37</Slides>
  <Notes>11</Notes>
  <HiddenSlides>17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Arial</vt:lpstr>
      <vt:lpstr>Gmarket Sans TTF Medium</vt:lpstr>
      <vt:lpstr>G마켓 산스 TTF Bold</vt:lpstr>
      <vt:lpstr>G마켓 산스 TTF Medium</vt:lpstr>
      <vt:lpstr>메이플스토리</vt:lpstr>
      <vt:lpstr>Wingdings</vt:lpstr>
      <vt:lpstr>G마켓 산스 TTF Light</vt:lpstr>
      <vt:lpstr>궁서체</vt:lpstr>
      <vt:lpstr>휴먼엑스포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모듈이란?</vt:lpstr>
      <vt:lpstr>모듈 생성</vt:lpstr>
      <vt:lpstr>모듈 불러오기</vt:lpstr>
      <vt:lpstr>표준 모듈</vt:lpstr>
      <vt:lpstr>datetime</vt:lpstr>
      <vt:lpstr>datetime</vt:lpstr>
      <vt:lpstr>  calendar 모듈</vt:lpstr>
      <vt:lpstr>  날짜로 요일 알아내기</vt:lpstr>
      <vt:lpstr>  날짜로 요일 알아내기</vt:lpstr>
      <vt:lpstr>time</vt:lpstr>
      <vt:lpstr>  time 모듈</vt:lpstr>
      <vt:lpstr>math</vt:lpstr>
      <vt:lpstr>random</vt:lpstr>
      <vt:lpstr>실습. 로또 번호 뽑기</vt:lpstr>
      <vt:lpstr>실습. 정답</vt:lpstr>
      <vt:lpstr>  up_and_down 게임</vt:lpstr>
      <vt:lpstr>  up_and_down 게임</vt:lpstr>
      <vt:lpstr>실습1. 랜덤 모듈 사용해보기</vt:lpstr>
      <vt:lpstr>sys</vt:lpstr>
      <vt:lpstr>os</vt:lpstr>
      <vt:lpstr>json</vt:lpstr>
      <vt:lpstr>서드파티 모듈 설치</vt:lpstr>
      <vt:lpstr>실습. 타자연습 게임</vt:lpstr>
      <vt:lpstr> sys 모듈(Module)</vt:lpstr>
      <vt:lpstr> sys 모듈(Module)</vt:lpstr>
      <vt:lpstr> sys 모듈(Module)</vt:lpstr>
      <vt:lpstr>  타자 연습 게임</vt:lpstr>
      <vt:lpstr>  타자 연습 게임</vt:lpstr>
      <vt:lpstr>  타자 연습 게임</vt:lpstr>
      <vt:lpstr> 패키지(package)</vt:lpstr>
      <vt:lpstr>  모듈(Module) 만들기</vt:lpstr>
      <vt:lpstr>  모듈(Module) 가져오기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spreatics</cp:lastModifiedBy>
  <cp:revision>486</cp:revision>
  <dcterms:created xsi:type="dcterms:W3CDTF">2022-06-26T11:10:22Z</dcterms:created>
  <dcterms:modified xsi:type="dcterms:W3CDTF">2025-01-06T05:21:26Z</dcterms:modified>
</cp:coreProperties>
</file>